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283"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91" r:id="rId19"/>
    <p:sldId id="292"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8BFBE65A-4F46-4139-9BA2-382D3E709B49}" type="datetimeFigureOut">
              <a:rPr lang="en-AU" smtClean="0"/>
              <a:t>13/11/2019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48E0E92-270E-485C-8EF2-DB29EBDB031D}" type="slidenum">
              <a:rPr lang="en-AU" smtClean="0"/>
              <a:t>‹#›</a:t>
            </a:fld>
            <a:endParaRPr lang="en-AU"/>
          </a:p>
        </p:txBody>
      </p:sp>
    </p:spTree>
    <p:extLst>
      <p:ext uri="{BB962C8B-B14F-4D97-AF65-F5344CB8AC3E}">
        <p14:creationId xmlns:p14="http://schemas.microsoft.com/office/powerpoint/2010/main" val="2027820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BFBE65A-4F46-4139-9BA2-382D3E709B49}" type="datetimeFigureOut">
              <a:rPr lang="en-AU" smtClean="0"/>
              <a:t>13/11/2019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48E0E92-270E-485C-8EF2-DB29EBDB031D}" type="slidenum">
              <a:rPr lang="en-AU" smtClean="0"/>
              <a:t>‹#›</a:t>
            </a:fld>
            <a:endParaRPr lang="en-AU"/>
          </a:p>
        </p:txBody>
      </p:sp>
    </p:spTree>
    <p:extLst>
      <p:ext uri="{BB962C8B-B14F-4D97-AF65-F5344CB8AC3E}">
        <p14:creationId xmlns:p14="http://schemas.microsoft.com/office/powerpoint/2010/main" val="755984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BFBE65A-4F46-4139-9BA2-382D3E709B49}" type="datetimeFigureOut">
              <a:rPr lang="en-AU" smtClean="0"/>
              <a:t>13/11/2019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48E0E92-270E-485C-8EF2-DB29EBDB031D}" type="slidenum">
              <a:rPr lang="en-AU" smtClean="0"/>
              <a:t>‹#›</a:t>
            </a:fld>
            <a:endParaRPr lang="en-AU"/>
          </a:p>
        </p:txBody>
      </p:sp>
    </p:spTree>
    <p:extLst>
      <p:ext uri="{BB962C8B-B14F-4D97-AF65-F5344CB8AC3E}">
        <p14:creationId xmlns:p14="http://schemas.microsoft.com/office/powerpoint/2010/main" val="3718294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BFBE65A-4F46-4139-9BA2-382D3E709B49}" type="datetimeFigureOut">
              <a:rPr lang="en-AU" smtClean="0"/>
              <a:t>13/11/2019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48E0E92-270E-485C-8EF2-DB29EBDB031D}" type="slidenum">
              <a:rPr lang="en-AU" smtClean="0"/>
              <a:t>‹#›</a:t>
            </a:fld>
            <a:endParaRPr lang="en-AU"/>
          </a:p>
        </p:txBody>
      </p:sp>
    </p:spTree>
    <p:extLst>
      <p:ext uri="{BB962C8B-B14F-4D97-AF65-F5344CB8AC3E}">
        <p14:creationId xmlns:p14="http://schemas.microsoft.com/office/powerpoint/2010/main" val="3402188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FBE65A-4F46-4139-9BA2-382D3E709B49}" type="datetimeFigureOut">
              <a:rPr lang="en-AU" smtClean="0"/>
              <a:t>13/11/2019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48E0E92-270E-485C-8EF2-DB29EBDB031D}" type="slidenum">
              <a:rPr lang="en-AU" smtClean="0"/>
              <a:t>‹#›</a:t>
            </a:fld>
            <a:endParaRPr lang="en-AU"/>
          </a:p>
        </p:txBody>
      </p:sp>
    </p:spTree>
    <p:extLst>
      <p:ext uri="{BB962C8B-B14F-4D97-AF65-F5344CB8AC3E}">
        <p14:creationId xmlns:p14="http://schemas.microsoft.com/office/powerpoint/2010/main" val="827275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8BFBE65A-4F46-4139-9BA2-382D3E709B49}" type="datetimeFigureOut">
              <a:rPr lang="en-AU" smtClean="0"/>
              <a:t>13/11/2019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48E0E92-270E-485C-8EF2-DB29EBDB031D}" type="slidenum">
              <a:rPr lang="en-AU" smtClean="0"/>
              <a:t>‹#›</a:t>
            </a:fld>
            <a:endParaRPr lang="en-AU"/>
          </a:p>
        </p:txBody>
      </p:sp>
    </p:spTree>
    <p:extLst>
      <p:ext uri="{BB962C8B-B14F-4D97-AF65-F5344CB8AC3E}">
        <p14:creationId xmlns:p14="http://schemas.microsoft.com/office/powerpoint/2010/main" val="396506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8BFBE65A-4F46-4139-9BA2-382D3E709B49}" type="datetimeFigureOut">
              <a:rPr lang="en-AU" smtClean="0"/>
              <a:t>13/11/2019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48E0E92-270E-485C-8EF2-DB29EBDB031D}" type="slidenum">
              <a:rPr lang="en-AU" smtClean="0"/>
              <a:t>‹#›</a:t>
            </a:fld>
            <a:endParaRPr lang="en-AU"/>
          </a:p>
        </p:txBody>
      </p:sp>
    </p:spTree>
    <p:extLst>
      <p:ext uri="{BB962C8B-B14F-4D97-AF65-F5344CB8AC3E}">
        <p14:creationId xmlns:p14="http://schemas.microsoft.com/office/powerpoint/2010/main" val="3129135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8BFBE65A-4F46-4139-9BA2-382D3E709B49}" type="datetimeFigureOut">
              <a:rPr lang="en-AU" smtClean="0"/>
              <a:t>13/11/2019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48E0E92-270E-485C-8EF2-DB29EBDB031D}" type="slidenum">
              <a:rPr lang="en-AU" smtClean="0"/>
              <a:t>‹#›</a:t>
            </a:fld>
            <a:endParaRPr lang="en-AU"/>
          </a:p>
        </p:txBody>
      </p:sp>
    </p:spTree>
    <p:extLst>
      <p:ext uri="{BB962C8B-B14F-4D97-AF65-F5344CB8AC3E}">
        <p14:creationId xmlns:p14="http://schemas.microsoft.com/office/powerpoint/2010/main" val="1631360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FBE65A-4F46-4139-9BA2-382D3E709B49}" type="datetimeFigureOut">
              <a:rPr lang="en-AU" smtClean="0"/>
              <a:t>13/11/2019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48E0E92-270E-485C-8EF2-DB29EBDB031D}" type="slidenum">
              <a:rPr lang="en-AU" smtClean="0"/>
              <a:t>‹#›</a:t>
            </a:fld>
            <a:endParaRPr lang="en-AU"/>
          </a:p>
        </p:txBody>
      </p:sp>
    </p:spTree>
    <p:extLst>
      <p:ext uri="{BB962C8B-B14F-4D97-AF65-F5344CB8AC3E}">
        <p14:creationId xmlns:p14="http://schemas.microsoft.com/office/powerpoint/2010/main" val="4018369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FBE65A-4F46-4139-9BA2-382D3E709B49}" type="datetimeFigureOut">
              <a:rPr lang="en-AU" smtClean="0"/>
              <a:t>13/11/2019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48E0E92-270E-485C-8EF2-DB29EBDB031D}" type="slidenum">
              <a:rPr lang="en-AU" smtClean="0"/>
              <a:t>‹#›</a:t>
            </a:fld>
            <a:endParaRPr lang="en-AU"/>
          </a:p>
        </p:txBody>
      </p:sp>
    </p:spTree>
    <p:extLst>
      <p:ext uri="{BB962C8B-B14F-4D97-AF65-F5344CB8AC3E}">
        <p14:creationId xmlns:p14="http://schemas.microsoft.com/office/powerpoint/2010/main" val="1194895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FBE65A-4F46-4139-9BA2-382D3E709B49}" type="datetimeFigureOut">
              <a:rPr lang="en-AU" smtClean="0"/>
              <a:t>13/11/2019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48E0E92-270E-485C-8EF2-DB29EBDB031D}" type="slidenum">
              <a:rPr lang="en-AU" smtClean="0"/>
              <a:t>‹#›</a:t>
            </a:fld>
            <a:endParaRPr lang="en-AU"/>
          </a:p>
        </p:txBody>
      </p:sp>
    </p:spTree>
    <p:extLst>
      <p:ext uri="{BB962C8B-B14F-4D97-AF65-F5344CB8AC3E}">
        <p14:creationId xmlns:p14="http://schemas.microsoft.com/office/powerpoint/2010/main" val="706088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FBE65A-4F46-4139-9BA2-382D3E709B49}" type="datetimeFigureOut">
              <a:rPr lang="en-AU" smtClean="0"/>
              <a:t>13/11/2019</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8E0E92-270E-485C-8EF2-DB29EBDB031D}" type="slidenum">
              <a:rPr lang="en-AU" smtClean="0"/>
              <a:t>‹#›</a:t>
            </a:fld>
            <a:endParaRPr lang="en-AU"/>
          </a:p>
        </p:txBody>
      </p:sp>
    </p:spTree>
    <p:extLst>
      <p:ext uri="{BB962C8B-B14F-4D97-AF65-F5344CB8AC3E}">
        <p14:creationId xmlns:p14="http://schemas.microsoft.com/office/powerpoint/2010/main" val="3067295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4.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Lk 21:5-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cross  green cathol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0"/>
            <a:ext cx="2349884" cy="3276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0369" y="1486525"/>
            <a:ext cx="6019800" cy="1077218"/>
          </a:xfrm>
          <a:prstGeom prst="rect">
            <a:avLst/>
          </a:prstGeom>
        </p:spPr>
        <p:txBody>
          <a:bodyPr wrap="square">
            <a:spAutoFit/>
          </a:bodyPr>
          <a:lstStyle/>
          <a:p>
            <a:pPr algn="ctr"/>
            <a:r>
              <a:rPr lang="vi-VN" sz="3200" b="1" dirty="0">
                <a:solidFill>
                  <a:srgbClr val="FFFF00"/>
                </a:solidFill>
                <a:latin typeface="+mj-lt"/>
                <a:ea typeface="Tahoma" panose="020B0604030504040204" pitchFamily="34" charset="0"/>
                <a:cs typeface="Tahoma" panose="020B0604030504040204" pitchFamily="34" charset="0"/>
              </a:rPr>
              <a:t>Chúa Nhật </a:t>
            </a:r>
            <a:r>
              <a:rPr lang="en-AU" sz="3200" b="1" dirty="0">
                <a:solidFill>
                  <a:srgbClr val="FFFF00"/>
                </a:solidFill>
                <a:latin typeface="Times New Roman" pitchFamily="18" charset="0"/>
                <a:ea typeface="Tahoma" panose="020B0604030504040204" pitchFamily="34" charset="0"/>
                <a:cs typeface="Times New Roman" pitchFamily="18" charset="0"/>
              </a:rPr>
              <a:t>33</a:t>
            </a:r>
            <a:r>
              <a:rPr lang="vi-VN" sz="3200" b="1" dirty="0">
                <a:solidFill>
                  <a:srgbClr val="FFFF00"/>
                </a:solidFill>
                <a:latin typeface="+mj-lt"/>
                <a:ea typeface="Tahoma" panose="020B0604030504040204" pitchFamily="34" charset="0"/>
                <a:cs typeface="Tahoma" panose="020B0604030504040204" pitchFamily="34" charset="0"/>
              </a:rPr>
              <a:t> Th</a:t>
            </a:r>
            <a:r>
              <a:rPr lang="en-AU" sz="32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ườ</a:t>
            </a:r>
            <a:r>
              <a:rPr lang="vi-VN" sz="3200" b="1" dirty="0">
                <a:solidFill>
                  <a:srgbClr val="FFFF00"/>
                </a:solidFill>
                <a:latin typeface="+mj-lt"/>
                <a:ea typeface="Tahoma" panose="020B0604030504040204" pitchFamily="34" charset="0"/>
                <a:cs typeface="Tahoma" panose="020B0604030504040204" pitchFamily="34" charset="0"/>
              </a:rPr>
              <a:t>ng Niên </a:t>
            </a:r>
            <a:endParaRPr lang="en-US" sz="3200" b="1" dirty="0">
              <a:solidFill>
                <a:srgbClr val="FFFF00"/>
              </a:solidFill>
              <a:latin typeface="+mj-lt"/>
              <a:ea typeface="Tahoma" panose="020B0604030504040204" pitchFamily="34" charset="0"/>
              <a:cs typeface="Tahoma" panose="020B0604030504040204" pitchFamily="34" charset="0"/>
            </a:endParaRPr>
          </a:p>
          <a:p>
            <a:pPr algn="ctr"/>
            <a:r>
              <a:rPr lang="vi-VN" sz="3200" b="1" dirty="0">
                <a:solidFill>
                  <a:srgbClr val="FFFF00"/>
                </a:solidFill>
                <a:latin typeface="+mj-lt"/>
                <a:ea typeface="Tahoma" panose="020B0604030504040204" pitchFamily="34" charset="0"/>
                <a:cs typeface="Tahoma" panose="020B0604030504040204" pitchFamily="34" charset="0"/>
              </a:rPr>
              <a:t>Năm C</a:t>
            </a:r>
          </a:p>
        </p:txBody>
      </p:sp>
      <p:sp>
        <p:nvSpPr>
          <p:cNvPr id="5" name="Rectangle 4"/>
          <p:cNvSpPr/>
          <p:nvPr/>
        </p:nvSpPr>
        <p:spPr>
          <a:xfrm>
            <a:off x="76202" y="136115"/>
            <a:ext cx="6553198" cy="1077218"/>
          </a:xfrm>
          <a:prstGeom prst="rect">
            <a:avLst/>
          </a:prstGeom>
        </p:spPr>
        <p:txBody>
          <a:bodyPr wrap="square">
            <a:spAutoFit/>
          </a:bodyPr>
          <a:lstStyle/>
          <a:p>
            <a:pPr algn="ctr"/>
            <a:r>
              <a:rPr lang="en-US" sz="3200" b="1" dirty="0">
                <a:solidFill>
                  <a:schemeClr val="bg1"/>
                </a:solidFill>
                <a:latin typeface="Tahoma" pitchFamily="34" charset="0"/>
                <a:ea typeface="Tahoma" pitchFamily="34" charset="0"/>
                <a:cs typeface="Tahoma" pitchFamily="34" charset="0"/>
              </a:rPr>
              <a:t>33rd Sunday in Ordinary Time Year C</a:t>
            </a:r>
            <a:endParaRPr lang="en-AU" sz="3200" b="1" dirty="0">
              <a:solidFill>
                <a:schemeClr val="bg1"/>
              </a:solidFill>
              <a:latin typeface="Tahoma" pitchFamily="34" charset="0"/>
              <a:ea typeface="Tahoma" pitchFamily="34" charset="0"/>
              <a:cs typeface="Tahoma" pitchFamily="34" charset="0"/>
            </a:endParaRPr>
          </a:p>
        </p:txBody>
      </p:sp>
      <p:sp>
        <p:nvSpPr>
          <p:cNvPr id="6" name="Rectangle 5"/>
          <p:cNvSpPr/>
          <p:nvPr/>
        </p:nvSpPr>
        <p:spPr>
          <a:xfrm>
            <a:off x="1600200" y="5715000"/>
            <a:ext cx="5943599" cy="892552"/>
          </a:xfrm>
          <a:prstGeom prst="rect">
            <a:avLst/>
          </a:prstGeom>
        </p:spPr>
        <p:txBody>
          <a:bodyPr wrap="square">
            <a:spAutoFit/>
          </a:bodyPr>
          <a:lstStyle/>
          <a:p>
            <a:pPr algn="ctr"/>
            <a:r>
              <a:rPr lang="en-AU" sz="3200" b="1" dirty="0">
                <a:solidFill>
                  <a:schemeClr val="tx2">
                    <a:lumMod val="75000"/>
                  </a:schemeClr>
                </a:solidFill>
              </a:rPr>
              <a:t>17/11/2019</a:t>
            </a:r>
          </a:p>
          <a:p>
            <a:pPr algn="ctr"/>
            <a:r>
              <a:rPr lang="en-AU" sz="2000" b="1" dirty="0" err="1">
                <a:solidFill>
                  <a:schemeClr val="tx2">
                    <a:lumMod val="75000"/>
                  </a:schemeClr>
                </a:solidFill>
              </a:rPr>
              <a:t>Hùng</a:t>
            </a:r>
            <a:r>
              <a:rPr lang="en-AU" sz="2000" b="1" dirty="0">
                <a:solidFill>
                  <a:schemeClr val="tx2">
                    <a:lumMod val="75000"/>
                  </a:schemeClr>
                </a:solidFill>
              </a:rPr>
              <a:t> Ph</a:t>
            </a:r>
            <a:r>
              <a:rPr lang="vi-VN" sz="2000" b="1" dirty="0">
                <a:solidFill>
                  <a:schemeClr val="tx2">
                    <a:lumMod val="75000"/>
                  </a:schemeClr>
                </a:solidFill>
              </a:rPr>
              <a:t>ư</a:t>
            </a:r>
            <a:r>
              <a:rPr lang="en-US" sz="2000" b="1" dirty="0" err="1">
                <a:solidFill>
                  <a:schemeClr val="tx2">
                    <a:lumMod val="75000"/>
                  </a:schemeClr>
                </a:solidFill>
              </a:rPr>
              <a:t>ơng</a:t>
            </a:r>
            <a:r>
              <a:rPr lang="en-US" sz="2000" b="1" dirty="0">
                <a:solidFill>
                  <a:schemeClr val="tx2">
                    <a:lumMod val="75000"/>
                  </a:schemeClr>
                </a:solidFill>
              </a:rPr>
              <a:t> &amp; Thanh </a:t>
            </a:r>
            <a:r>
              <a:rPr lang="en-US" sz="2000" b="1" dirty="0" err="1">
                <a:solidFill>
                  <a:schemeClr val="tx2">
                    <a:lumMod val="75000"/>
                  </a:schemeClr>
                </a:solidFill>
              </a:rPr>
              <a:t>Quảng</a:t>
            </a:r>
            <a:r>
              <a:rPr lang="en-US" sz="2000" b="1" dirty="0">
                <a:solidFill>
                  <a:schemeClr val="tx2">
                    <a:lumMod val="75000"/>
                  </a:schemeClr>
                </a:solidFill>
              </a:rPr>
              <a:t> </a:t>
            </a:r>
            <a:r>
              <a:rPr lang="en-US" sz="2000" b="1" dirty="0" err="1">
                <a:solidFill>
                  <a:schemeClr val="tx2">
                    <a:lumMod val="75000"/>
                  </a:schemeClr>
                </a:solidFill>
              </a:rPr>
              <a:t>thực</a:t>
            </a:r>
            <a:r>
              <a:rPr lang="en-US" sz="2000" b="1" dirty="0">
                <a:solidFill>
                  <a:schemeClr val="tx2">
                    <a:lumMod val="75000"/>
                  </a:schemeClr>
                </a:solidFill>
              </a:rPr>
              <a:t> </a:t>
            </a:r>
            <a:r>
              <a:rPr lang="en-US" sz="2000" b="1" dirty="0" err="1">
                <a:solidFill>
                  <a:schemeClr val="tx2">
                    <a:lumMod val="75000"/>
                  </a:schemeClr>
                </a:solidFill>
              </a:rPr>
              <a:t>hiện</a:t>
            </a:r>
            <a:endParaRPr lang="en-AU" sz="2000" b="1" dirty="0">
              <a:solidFill>
                <a:schemeClr val="tx2">
                  <a:lumMod val="75000"/>
                </a:schemeClr>
              </a:solidFill>
            </a:endParaRPr>
          </a:p>
        </p:txBody>
      </p:sp>
    </p:spTree>
    <p:extLst>
      <p:ext uri="{BB962C8B-B14F-4D97-AF65-F5344CB8AC3E}">
        <p14:creationId xmlns:p14="http://schemas.microsoft.com/office/powerpoint/2010/main" val="3711818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37" y="2727574"/>
            <a:ext cx="9031432" cy="3754874"/>
          </a:xfrm>
          <a:prstGeom prst="rect">
            <a:avLst/>
          </a:prstGeom>
        </p:spPr>
        <p:txBody>
          <a:bodyPr wrap="square">
            <a:spAutoFit/>
          </a:bodyPr>
          <a:lstStyle/>
          <a:p>
            <a:pPr algn="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"Nhưng trước khi </a:t>
            </a:r>
            <a:endParaRPr lang="en-US"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tất cả các sự ấy xảy ra, </a:t>
            </a:r>
            <a:endParaRPr lang="en-US"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thì người ta sẽ tra tay </a:t>
            </a:r>
            <a:endParaRPr lang="en-US"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bắt và ngược đãi </a:t>
            </a:r>
            <a:endParaRPr lang="en-US"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anh em, nộp anh em </a:t>
            </a:r>
            <a:endParaRPr lang="en-US"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cho các hội đường và bỏ tù, điệu anh em đến trước mặt vua chúa quan quyền vì danh Thầy.</a:t>
            </a:r>
            <a:endParaRPr lang="en-AU"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33270"/>
            <a:ext cx="5396848" cy="4801314"/>
          </a:xfrm>
          <a:prstGeom prst="rect">
            <a:avLst/>
          </a:prstGeom>
        </p:spPr>
        <p:txBody>
          <a:bodyPr wrap="square">
            <a:spAutoFit/>
          </a:bodyPr>
          <a:lstStyle/>
          <a:p>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‘But before all this happens, men will seize you and persecute you; they will hand you over to the synagogues and to imprisonment, and bring you before kings </a:t>
            </a:r>
          </a:p>
          <a:p>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and governors </a:t>
            </a:r>
          </a:p>
          <a:p>
            <a:r>
              <a:rPr lang="en-AU" sz="3400" dirty="0" err="1">
                <a:solidFill>
                  <a:srgbClr val="FFFF00"/>
                </a:solidFill>
                <a:latin typeface="Tahoma" panose="020B0604030504040204" pitchFamily="34" charset="0"/>
                <a:ea typeface="Tahoma" panose="020B0604030504040204" pitchFamily="34" charset="0"/>
                <a:cs typeface="Tahoma" panose="020B0604030504040204" pitchFamily="34" charset="0"/>
              </a:rPr>
              <a:t>becausee</a:t>
            </a: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 of my name </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6848" y="-2625"/>
            <a:ext cx="3747794" cy="251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7985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8506" y="4572000"/>
            <a:ext cx="6366294" cy="1138773"/>
          </a:xfrm>
          <a:prstGeom prst="rect">
            <a:avLst/>
          </a:prstGeom>
        </p:spPr>
        <p:txBody>
          <a:bodyPr wrap="square">
            <a:spAutoFit/>
          </a:bodyPr>
          <a:lstStyle/>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Đó sẽ là cơ hội để anh em</a:t>
            </a:r>
            <a:endParaRPr lang="en-US"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 làm chứng cho Thầy.</a:t>
            </a:r>
            <a:endParaRPr lang="en-AU"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76200" y="293190"/>
            <a:ext cx="2438399" cy="2708434"/>
          </a:xfrm>
          <a:prstGeom prst="rect">
            <a:avLst/>
          </a:prstGeom>
        </p:spPr>
        <p:txBody>
          <a:bodyPr wrap="square">
            <a:spAutoFit/>
          </a:bodyPr>
          <a:lstStyle/>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and that will be your </a:t>
            </a:r>
            <a:r>
              <a:rPr lang="en-AU" sz="3400" dirty="0" err="1">
                <a:solidFill>
                  <a:srgbClr val="FFFF00"/>
                </a:solidFill>
                <a:latin typeface="Tahoma" panose="020B0604030504040204" pitchFamily="34" charset="0"/>
                <a:ea typeface="Tahoma" panose="020B0604030504040204" pitchFamily="34" charset="0"/>
                <a:cs typeface="Tahoma" panose="020B0604030504040204" pitchFamily="34" charset="0"/>
              </a:rPr>
              <a:t>opportu</a:t>
            </a: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AU" sz="3400" dirty="0" err="1">
                <a:solidFill>
                  <a:srgbClr val="FFFF00"/>
                </a:solidFill>
                <a:latin typeface="Tahoma" panose="020B0604030504040204" pitchFamily="34" charset="0"/>
                <a:ea typeface="Tahoma" panose="020B0604030504040204" pitchFamily="34" charset="0"/>
                <a:cs typeface="Tahoma" panose="020B0604030504040204" pitchFamily="34" charset="0"/>
              </a:rPr>
              <a:t>ity</a:t>
            </a: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 to bear witness. </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1875" y="-2145"/>
            <a:ext cx="6030190" cy="4050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3161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672786"/>
            <a:ext cx="9103345" cy="1661993"/>
          </a:xfrm>
          <a:prstGeom prst="rect">
            <a:avLst/>
          </a:prstGeom>
        </p:spPr>
        <p:txBody>
          <a:bodyPr wrap="square">
            <a:spAutoFit/>
          </a:bodyPr>
          <a:lstStyle/>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Vậy anh em hãy ghi lòng tạc dạ </a:t>
            </a:r>
            <a:endParaRPr lang="en-US"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điều này, là anh em đừng lo nghĩ </a:t>
            </a:r>
            <a:endParaRPr lang="en-US"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phải bào chữa cách nào.</a:t>
            </a:r>
            <a:endParaRPr lang="en-AU"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8495" y="152400"/>
            <a:ext cx="3247809" cy="2708434"/>
          </a:xfrm>
          <a:prstGeom prst="rect">
            <a:avLst/>
          </a:prstGeom>
        </p:spPr>
        <p:txBody>
          <a:bodyPr wrap="square">
            <a:spAutoFit/>
          </a:bodyPr>
          <a:lstStyle/>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Keep this carefully in mind: you are not to prepare your defence, </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9314" y="1"/>
            <a:ext cx="5894005"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5340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197" y="5105400"/>
            <a:ext cx="9021803" cy="1661993"/>
          </a:xfrm>
          <a:prstGeom prst="rect">
            <a:avLst/>
          </a:prstGeom>
        </p:spPr>
        <p:txBody>
          <a:bodyPr wrap="square">
            <a:spAutoFit/>
          </a:bodyPr>
          <a:lstStyle/>
          <a:p>
            <a:pPr algn="ctr"/>
            <a:r>
              <a:rPr lang="vi-VN" sz="3400" dirty="0"/>
              <a:t> </a:t>
            </a: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Vì chính Thầy sẽ cho anh em ăn nói thật khôn ngoan, khiến tất cả địch thủ của anh em không tài nào chống chọi hay cãi lại được.</a:t>
            </a:r>
            <a:endParaRPr lang="en-AU"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65956" y="38642"/>
            <a:ext cx="8812088" cy="1661993"/>
          </a:xfrm>
          <a:prstGeom prst="rect">
            <a:avLst/>
          </a:prstGeom>
        </p:spPr>
        <p:txBody>
          <a:bodyPr wrap="square">
            <a:spAutoFit/>
          </a:bodyPr>
          <a:lstStyle/>
          <a:p>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because I myself shall give you an eloquence and a wisdom that none of your opponents will be able to resist or contradict.</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700635"/>
            <a:ext cx="5105400" cy="3408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5719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4198918"/>
            <a:ext cx="6288823" cy="2708434"/>
          </a:xfrm>
          <a:prstGeom prst="rect">
            <a:avLst/>
          </a:prstGeom>
        </p:spPr>
        <p:txBody>
          <a:bodyPr wrap="square">
            <a:spAutoFit/>
          </a:bodyPr>
          <a:lstStyle/>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Anh em sẽ bị chính cha mẹ, anh chị em, bà con </a:t>
            </a:r>
            <a:endParaRPr lang="en-US"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và bạn hữu bắt nộp. </a:t>
            </a:r>
            <a:endParaRPr lang="en-US"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Họ sẽ giết một số người</a:t>
            </a:r>
            <a:endParaRPr lang="en-US"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 trong anh em.</a:t>
            </a:r>
            <a:endParaRPr lang="en-AU"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5179" y="228600"/>
            <a:ext cx="2870634" cy="5324535"/>
          </a:xfrm>
          <a:prstGeom prst="rect">
            <a:avLst/>
          </a:prstGeom>
        </p:spPr>
        <p:txBody>
          <a:bodyPr wrap="square">
            <a:spAutoFit/>
          </a:bodyPr>
          <a:lstStyle/>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You will be betrayed even by parents and brothers, relations and friends; and some of you will be put to death.</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703" y="9426"/>
            <a:ext cx="6223228" cy="418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3257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9786" y="5566827"/>
            <a:ext cx="8096828" cy="1138773"/>
          </a:xfrm>
          <a:prstGeom prst="rect">
            <a:avLst/>
          </a:prstGeom>
        </p:spPr>
        <p:txBody>
          <a:bodyPr wrap="square">
            <a:spAutoFit/>
          </a:bodyPr>
          <a:lstStyle/>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Vì danh Thầy, anh em sẽ bị </a:t>
            </a:r>
            <a:endParaRPr lang="en-US"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mọi người thù ghét.</a:t>
            </a:r>
            <a:endParaRPr lang="en-AU"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371600"/>
            <a:ext cx="60420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 y="76200"/>
            <a:ext cx="8839200" cy="1138773"/>
          </a:xfrm>
          <a:prstGeom prst="rect">
            <a:avLst/>
          </a:prstGeom>
        </p:spPr>
        <p:txBody>
          <a:bodyPr wrap="square">
            <a:spAutoFit/>
          </a:bodyPr>
          <a:lstStyle/>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You will be hated by all men </a:t>
            </a:r>
          </a:p>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on account of my name, </a:t>
            </a:r>
          </a:p>
        </p:txBody>
      </p:sp>
    </p:spTree>
    <p:extLst>
      <p:ext uri="{BB962C8B-B14F-4D97-AF65-F5344CB8AC3E}">
        <p14:creationId xmlns:p14="http://schemas.microsoft.com/office/powerpoint/2010/main" val="2589947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02" y="5486401"/>
            <a:ext cx="9144000" cy="1138773"/>
          </a:xfrm>
          <a:prstGeom prst="rect">
            <a:avLst/>
          </a:prstGeom>
        </p:spPr>
        <p:txBody>
          <a:bodyPr wrap="square">
            <a:spAutoFit/>
          </a:bodyPr>
          <a:lstStyle/>
          <a:p>
            <a:pPr algn="ctr"/>
            <a:r>
              <a:rPr lang="vi-VN" sz="3400" dirty="0">
                <a:solidFill>
                  <a:schemeClr val="bg1"/>
                </a:solidFill>
                <a:latin typeface="Tahoma" pitchFamily="34" charset="0"/>
                <a:ea typeface="Tahoma" pitchFamily="34" charset="0"/>
                <a:cs typeface="Tahoma" pitchFamily="34" charset="0"/>
              </a:rPr>
              <a:t>Nhưng dù một sợi tóc trên đầu anh em </a:t>
            </a:r>
            <a:endParaRPr lang="en-US" sz="3400" dirty="0">
              <a:solidFill>
                <a:schemeClr val="bg1"/>
              </a:solidFill>
              <a:latin typeface="Tahoma" pitchFamily="34" charset="0"/>
              <a:ea typeface="Tahoma" pitchFamily="34" charset="0"/>
              <a:cs typeface="Tahoma" pitchFamily="34" charset="0"/>
            </a:endParaRPr>
          </a:p>
          <a:p>
            <a:pPr algn="ctr"/>
            <a:r>
              <a:rPr lang="vi-VN" sz="3400" dirty="0">
                <a:solidFill>
                  <a:schemeClr val="bg1"/>
                </a:solidFill>
                <a:latin typeface="Tahoma" pitchFamily="34" charset="0"/>
                <a:ea typeface="Tahoma" pitchFamily="34" charset="0"/>
                <a:cs typeface="Tahoma" pitchFamily="34" charset="0"/>
              </a:rPr>
              <a:t>cũng không bị mất đâu.</a:t>
            </a:r>
            <a:endParaRPr lang="en-AU" sz="3400" dirty="0">
              <a:solidFill>
                <a:schemeClr val="bg1"/>
              </a:solidFill>
              <a:latin typeface="Tahoma" pitchFamily="34" charset="0"/>
              <a:ea typeface="Tahoma" pitchFamily="34" charset="0"/>
              <a:cs typeface="Tahoma" pitchFamily="34"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572" y="838201"/>
            <a:ext cx="6969261"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57200" y="152400"/>
            <a:ext cx="8516941" cy="615553"/>
          </a:xfrm>
          <a:prstGeom prst="rect">
            <a:avLst/>
          </a:prstGeom>
        </p:spPr>
        <p:txBody>
          <a:bodyPr wrap="square">
            <a:spAutoFit/>
          </a:bodyPr>
          <a:lstStyle/>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but not a hair of your head will be lost.</a:t>
            </a:r>
          </a:p>
        </p:txBody>
      </p:sp>
    </p:spTree>
    <p:extLst>
      <p:ext uri="{BB962C8B-B14F-4D97-AF65-F5344CB8AC3E}">
        <p14:creationId xmlns:p14="http://schemas.microsoft.com/office/powerpoint/2010/main" val="2635276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0" y="5695162"/>
            <a:ext cx="8969509" cy="1138773"/>
          </a:xfrm>
          <a:prstGeom prst="rect">
            <a:avLst/>
          </a:prstGeom>
        </p:spPr>
        <p:txBody>
          <a:bodyPr wrap="square">
            <a:spAutoFit/>
          </a:bodyPr>
          <a:lstStyle/>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Có kiên trì, anh em mới giữ </a:t>
            </a:r>
            <a:endParaRPr lang="en-US"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được mạng sống mình…</a:t>
            </a:r>
            <a:r>
              <a:rPr lang="en-AU" sz="34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3" name="Rectangle 2"/>
          <p:cNvSpPr/>
          <p:nvPr/>
        </p:nvSpPr>
        <p:spPr>
          <a:xfrm>
            <a:off x="609600" y="76200"/>
            <a:ext cx="8001000" cy="615553"/>
          </a:xfrm>
          <a:prstGeom prst="rect">
            <a:avLst/>
          </a:prstGeom>
        </p:spPr>
        <p:txBody>
          <a:bodyPr wrap="square">
            <a:spAutoFit/>
          </a:bodyPr>
          <a:lstStyle/>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Your endurance will win you your lives.</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14661"/>
            <a:ext cx="7321588" cy="4876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8374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Lk 21:5-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15"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cross  green catholic"/>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699924" y="-152400"/>
            <a:ext cx="2477346" cy="3352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1" y="139005"/>
            <a:ext cx="6248400" cy="1077218"/>
          </a:xfrm>
          <a:prstGeom prst="rect">
            <a:avLst/>
          </a:prstGeom>
        </p:spPr>
        <p:txBody>
          <a:bodyPr wrap="square">
            <a:spAutoFit/>
          </a:bodyPr>
          <a:lstStyle/>
          <a:p>
            <a:pPr algn="ctr"/>
            <a:r>
              <a:rPr lang="en-US" sz="3200" b="1" dirty="0">
                <a:solidFill>
                  <a:schemeClr val="bg1"/>
                </a:solidFill>
                <a:latin typeface="Tahoma" pitchFamily="34" charset="0"/>
                <a:ea typeface="Tahoma" pitchFamily="34" charset="0"/>
                <a:cs typeface="Tahoma" pitchFamily="34" charset="0"/>
              </a:rPr>
              <a:t>33rd Sunday in Ordinary Time - Year C</a:t>
            </a:r>
            <a:endParaRPr lang="en-AU" sz="3200" b="1" dirty="0">
              <a:solidFill>
                <a:schemeClr val="bg1"/>
              </a:solidFill>
              <a:latin typeface="Tahoma" pitchFamily="34" charset="0"/>
              <a:ea typeface="Tahoma" pitchFamily="34" charset="0"/>
              <a:cs typeface="Tahoma" pitchFamily="34" charset="0"/>
            </a:endParaRPr>
          </a:p>
        </p:txBody>
      </p:sp>
      <p:sp>
        <p:nvSpPr>
          <p:cNvPr id="6" name="Rectangle 5"/>
          <p:cNvSpPr/>
          <p:nvPr/>
        </p:nvSpPr>
        <p:spPr>
          <a:xfrm>
            <a:off x="-993438" y="1177425"/>
            <a:ext cx="8686800" cy="584775"/>
          </a:xfrm>
          <a:prstGeom prst="rect">
            <a:avLst/>
          </a:prstGeom>
        </p:spPr>
        <p:txBody>
          <a:bodyPr wrap="square">
            <a:spAutoFit/>
          </a:bodyPr>
          <a:lstStyle/>
          <a:p>
            <a:pPr algn="ctr"/>
            <a:r>
              <a:rPr lang="vi-VN" sz="3200" b="1" dirty="0">
                <a:solidFill>
                  <a:srgbClr val="FFFF00"/>
                </a:solidFill>
                <a:latin typeface="+mj-lt"/>
                <a:ea typeface="Tahoma" panose="020B0604030504040204" pitchFamily="34" charset="0"/>
                <a:cs typeface="Tahoma" panose="020B0604030504040204" pitchFamily="34" charset="0"/>
              </a:rPr>
              <a:t>Chúa Nhật </a:t>
            </a:r>
            <a:r>
              <a:rPr lang="en-AU" sz="3200" b="1" dirty="0">
                <a:solidFill>
                  <a:srgbClr val="FFFF00"/>
                </a:solidFill>
                <a:latin typeface="Times New Roman" pitchFamily="18" charset="0"/>
                <a:ea typeface="Tahoma" panose="020B0604030504040204" pitchFamily="34" charset="0"/>
                <a:cs typeface="Times New Roman" pitchFamily="18" charset="0"/>
              </a:rPr>
              <a:t>33</a:t>
            </a:r>
            <a:r>
              <a:rPr lang="vi-VN" sz="3200" b="1" dirty="0">
                <a:solidFill>
                  <a:srgbClr val="FFFF00"/>
                </a:solidFill>
                <a:latin typeface="+mj-lt"/>
                <a:ea typeface="Tahoma" panose="020B0604030504040204" pitchFamily="34" charset="0"/>
                <a:cs typeface="Tahoma" panose="020B0604030504040204" pitchFamily="34" charset="0"/>
              </a:rPr>
              <a:t> Th</a:t>
            </a:r>
            <a:r>
              <a:rPr lang="en-AU" sz="32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ườ</a:t>
            </a:r>
            <a:r>
              <a:rPr lang="vi-VN" sz="3200" b="1" dirty="0">
                <a:solidFill>
                  <a:srgbClr val="FFFF00"/>
                </a:solidFill>
                <a:latin typeface="+mj-lt"/>
                <a:ea typeface="Tahoma" panose="020B0604030504040204" pitchFamily="34" charset="0"/>
                <a:cs typeface="Tahoma" panose="020B0604030504040204" pitchFamily="34" charset="0"/>
              </a:rPr>
              <a:t>ng Niên Năm C</a:t>
            </a:r>
          </a:p>
        </p:txBody>
      </p:sp>
      <p:pic>
        <p:nvPicPr>
          <p:cNvPr id="7" name="Picture 2" descr="Image result for cross  green catholi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7816" y="533400"/>
            <a:ext cx="1180468" cy="15674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733800" y="5955277"/>
            <a:ext cx="2754280" cy="692497"/>
          </a:xfrm>
          <a:prstGeom prst="rect">
            <a:avLst/>
          </a:prstGeom>
        </p:spPr>
        <p:txBody>
          <a:bodyPr wrap="none">
            <a:spAutoFit/>
          </a:bodyPr>
          <a:lstStyle/>
          <a:p>
            <a:r>
              <a:rPr lang="en-AU" sz="3900" b="1" dirty="0">
                <a:solidFill>
                  <a:schemeClr val="bg1"/>
                </a:solidFill>
              </a:rPr>
              <a:t>17/11/ 2019</a:t>
            </a:r>
          </a:p>
        </p:txBody>
      </p:sp>
    </p:spTree>
    <p:extLst>
      <p:ext uri="{BB962C8B-B14F-4D97-AF65-F5344CB8AC3E}">
        <p14:creationId xmlns:p14="http://schemas.microsoft.com/office/powerpoint/2010/main" val="804869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Lk 21:5-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934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3611"/>
            <a:ext cx="2376778" cy="36390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8601" y="3581399"/>
            <a:ext cx="8686800" cy="584775"/>
          </a:xfrm>
          <a:prstGeom prst="rect">
            <a:avLst/>
          </a:prstGeom>
        </p:spPr>
        <p:txBody>
          <a:bodyPr wrap="square">
            <a:spAutoFit/>
          </a:bodyPr>
          <a:lstStyle/>
          <a:p>
            <a:pPr algn="ctr"/>
            <a:r>
              <a:rPr lang="vi-VN" sz="3200" b="1" dirty="0">
                <a:solidFill>
                  <a:srgbClr val="FFFF00"/>
                </a:solidFill>
                <a:latin typeface="+mj-lt"/>
                <a:ea typeface="Tahoma" panose="020B0604030504040204" pitchFamily="34" charset="0"/>
                <a:cs typeface="Tahoma" panose="020B0604030504040204" pitchFamily="34" charset="0"/>
              </a:rPr>
              <a:t>Chúa Nhật </a:t>
            </a:r>
            <a:r>
              <a:rPr lang="en-AU" sz="3200" b="1" dirty="0">
                <a:solidFill>
                  <a:srgbClr val="FFFF00"/>
                </a:solidFill>
                <a:latin typeface="Times New Roman" pitchFamily="18" charset="0"/>
                <a:ea typeface="Tahoma" panose="020B0604030504040204" pitchFamily="34" charset="0"/>
                <a:cs typeface="Times New Roman" pitchFamily="18" charset="0"/>
              </a:rPr>
              <a:t>33</a:t>
            </a:r>
            <a:r>
              <a:rPr lang="vi-VN" sz="3200" b="1" dirty="0">
                <a:solidFill>
                  <a:srgbClr val="FFFF00"/>
                </a:solidFill>
                <a:latin typeface="+mj-lt"/>
                <a:ea typeface="Tahoma" panose="020B0604030504040204" pitchFamily="34" charset="0"/>
                <a:cs typeface="Tahoma" panose="020B0604030504040204" pitchFamily="34" charset="0"/>
              </a:rPr>
              <a:t> Th</a:t>
            </a:r>
            <a:r>
              <a:rPr lang="en-AU" sz="32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ườ</a:t>
            </a:r>
            <a:r>
              <a:rPr lang="vi-VN" sz="3200" b="1" dirty="0">
                <a:solidFill>
                  <a:srgbClr val="FFFF00"/>
                </a:solidFill>
                <a:latin typeface="+mj-lt"/>
                <a:ea typeface="Tahoma" panose="020B0604030504040204" pitchFamily="34" charset="0"/>
                <a:cs typeface="Tahoma" panose="020B0604030504040204" pitchFamily="34" charset="0"/>
              </a:rPr>
              <a:t>ng Niên Năm C</a:t>
            </a:r>
          </a:p>
        </p:txBody>
      </p:sp>
      <p:sp>
        <p:nvSpPr>
          <p:cNvPr id="5" name="Rectangle 4"/>
          <p:cNvSpPr/>
          <p:nvPr/>
        </p:nvSpPr>
        <p:spPr>
          <a:xfrm>
            <a:off x="76202" y="136115"/>
            <a:ext cx="4495799" cy="1569660"/>
          </a:xfrm>
          <a:prstGeom prst="rect">
            <a:avLst/>
          </a:prstGeom>
        </p:spPr>
        <p:txBody>
          <a:bodyPr wrap="square">
            <a:spAutoFit/>
          </a:bodyPr>
          <a:lstStyle/>
          <a:p>
            <a:pPr algn="ctr"/>
            <a:r>
              <a:rPr lang="en-US" sz="3200" b="1" dirty="0">
                <a:solidFill>
                  <a:schemeClr val="bg1"/>
                </a:solidFill>
                <a:latin typeface="Tahoma" pitchFamily="34" charset="0"/>
                <a:ea typeface="Tahoma" pitchFamily="34" charset="0"/>
                <a:cs typeface="Tahoma" pitchFamily="34" charset="0"/>
              </a:rPr>
              <a:t>33rd Sunday in Ordinary Time </a:t>
            </a:r>
          </a:p>
          <a:p>
            <a:pPr algn="ctr"/>
            <a:r>
              <a:rPr lang="en-US" sz="3200" b="1" dirty="0">
                <a:solidFill>
                  <a:schemeClr val="bg1"/>
                </a:solidFill>
                <a:latin typeface="Tahoma" pitchFamily="34" charset="0"/>
                <a:ea typeface="Tahoma" pitchFamily="34" charset="0"/>
                <a:cs typeface="Tahoma" pitchFamily="34" charset="0"/>
              </a:rPr>
              <a:t>Year C</a:t>
            </a:r>
            <a:endParaRPr lang="en-AU" sz="3200" b="1" dirty="0">
              <a:solidFill>
                <a:schemeClr val="bg1"/>
              </a:solidFill>
              <a:latin typeface="Tahoma" pitchFamily="34" charset="0"/>
              <a:ea typeface="Tahoma" pitchFamily="34" charset="0"/>
              <a:cs typeface="Tahoma" pitchFamily="34" charset="0"/>
            </a:endParaRPr>
          </a:p>
        </p:txBody>
      </p:sp>
      <p:sp>
        <p:nvSpPr>
          <p:cNvPr id="6" name="Rectangle 5"/>
          <p:cNvSpPr/>
          <p:nvPr/>
        </p:nvSpPr>
        <p:spPr>
          <a:xfrm>
            <a:off x="3552548" y="6144111"/>
            <a:ext cx="2297424" cy="584775"/>
          </a:xfrm>
          <a:prstGeom prst="rect">
            <a:avLst/>
          </a:prstGeom>
        </p:spPr>
        <p:txBody>
          <a:bodyPr wrap="none">
            <a:spAutoFit/>
          </a:bodyPr>
          <a:lstStyle/>
          <a:p>
            <a:r>
              <a:rPr lang="en-AU" sz="3200" b="1" dirty="0">
                <a:solidFill>
                  <a:schemeClr val="bg1"/>
                </a:solidFill>
              </a:rPr>
              <a:t>17/11/ 2019</a:t>
            </a:r>
          </a:p>
        </p:txBody>
      </p:sp>
    </p:spTree>
    <p:extLst>
      <p:ext uri="{BB962C8B-B14F-4D97-AF65-F5344CB8AC3E}">
        <p14:creationId xmlns:p14="http://schemas.microsoft.com/office/powerpoint/2010/main" val="390289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JOSEPH HUNG\Pictures\new\jerusalem 1a.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OSEPH HUNG\Pictures\Pictures\tai lieu tu Hp 07-10-17\Pictures\hinh cut\thanh gia chua.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410"/>
          <a:stretch/>
        </p:blipFill>
        <p:spPr bwMode="auto">
          <a:xfrm>
            <a:off x="2486552" y="1"/>
            <a:ext cx="3417787" cy="41498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jesus christ on the cross cathol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4298" y="3885545"/>
            <a:ext cx="3946640" cy="15068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2585271" y="3934123"/>
            <a:ext cx="342469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AU" sz="3200" b="1" dirty="0">
                <a:solidFill>
                  <a:srgbClr val="C00000"/>
                </a:solidFill>
                <a:latin typeface="Times New Roman" pitchFamily="18" charset="0"/>
                <a:cs typeface="Times New Roman" pitchFamily="18" charset="0"/>
              </a:rPr>
              <a:t>Gospel Luke</a:t>
            </a:r>
          </a:p>
          <a:p>
            <a:pPr algn="ctr"/>
            <a:r>
              <a:rPr lang="en-AU" sz="3200" b="1" dirty="0">
                <a:solidFill>
                  <a:srgbClr val="C00000"/>
                </a:solidFill>
                <a:latin typeface="Times New Roman" pitchFamily="18" charset="0"/>
                <a:cs typeface="Times New Roman" pitchFamily="18" charset="0"/>
              </a:rPr>
              <a:t>21:5-19</a:t>
            </a:r>
          </a:p>
          <a:p>
            <a:pPr algn="ctr"/>
            <a:r>
              <a:rPr lang="en-AU" sz="3200" b="1" dirty="0" err="1">
                <a:solidFill>
                  <a:srgbClr val="00B0F0"/>
                </a:solidFill>
                <a:latin typeface="Times New Roman" pitchFamily="18" charset="0"/>
                <a:cs typeface="Times New Roman" pitchFamily="18" charset="0"/>
              </a:rPr>
              <a:t>Phúc</a:t>
            </a:r>
            <a:r>
              <a:rPr lang="en-AU" sz="3200" b="1" dirty="0">
                <a:solidFill>
                  <a:srgbClr val="00B0F0"/>
                </a:solidFill>
                <a:latin typeface="Times New Roman" pitchFamily="18" charset="0"/>
                <a:cs typeface="Times New Roman" pitchFamily="18" charset="0"/>
              </a:rPr>
              <a:t> </a:t>
            </a:r>
            <a:r>
              <a:rPr lang="en-AU" sz="3200" b="1" dirty="0" err="1">
                <a:solidFill>
                  <a:srgbClr val="00B0F0"/>
                </a:solidFill>
                <a:latin typeface="Times New Roman" pitchFamily="18" charset="0"/>
                <a:cs typeface="Times New Roman" pitchFamily="18" charset="0"/>
              </a:rPr>
              <a:t>Âm</a:t>
            </a:r>
            <a:r>
              <a:rPr lang="en-AU" sz="3200" b="1" dirty="0">
                <a:solidFill>
                  <a:srgbClr val="00B0F0"/>
                </a:solidFill>
                <a:latin typeface="Times New Roman" pitchFamily="18" charset="0"/>
                <a:cs typeface="Times New Roman" pitchFamily="18" charset="0"/>
              </a:rPr>
              <a:t> </a:t>
            </a:r>
            <a:r>
              <a:rPr lang="en-AU" sz="3200" b="1" dirty="0" err="1">
                <a:solidFill>
                  <a:srgbClr val="00B0F0"/>
                </a:solidFill>
                <a:latin typeface="Times New Roman" pitchFamily="18" charset="0"/>
                <a:cs typeface="Times New Roman" pitchFamily="18" charset="0"/>
              </a:rPr>
              <a:t>theo</a:t>
            </a:r>
            <a:r>
              <a:rPr lang="en-AU" sz="3200" b="1" dirty="0">
                <a:solidFill>
                  <a:srgbClr val="00B0F0"/>
                </a:solidFill>
                <a:latin typeface="Times New Roman" pitchFamily="18" charset="0"/>
                <a:cs typeface="Times New Roman" pitchFamily="18" charset="0"/>
              </a:rPr>
              <a:t> </a:t>
            </a:r>
          </a:p>
          <a:p>
            <a:pPr algn="ctr"/>
            <a:r>
              <a:rPr lang="en-AU" sz="3200" b="1" dirty="0" err="1">
                <a:solidFill>
                  <a:srgbClr val="00B0F0"/>
                </a:solidFill>
                <a:latin typeface="Times New Roman" pitchFamily="18" charset="0"/>
                <a:cs typeface="Times New Roman" pitchFamily="18" charset="0"/>
              </a:rPr>
              <a:t>Thánh</a:t>
            </a:r>
            <a:r>
              <a:rPr lang="en-AU" sz="3200" b="1" dirty="0">
                <a:solidFill>
                  <a:srgbClr val="00B0F0"/>
                </a:solidFill>
                <a:latin typeface="Times New Roman" pitchFamily="18" charset="0"/>
                <a:cs typeface="Times New Roman" pitchFamily="18" charset="0"/>
              </a:rPr>
              <a:t> Lu-ca</a:t>
            </a:r>
          </a:p>
          <a:p>
            <a:pPr algn="ctr"/>
            <a:r>
              <a:rPr lang="en-AU" sz="3200" b="1" dirty="0">
                <a:solidFill>
                  <a:srgbClr val="00B0F0"/>
                </a:solidFill>
                <a:latin typeface="Times New Roman" pitchFamily="18" charset="0"/>
                <a:cs typeface="Times New Roman" pitchFamily="18" charset="0"/>
              </a:rPr>
              <a:t>21:5-19</a:t>
            </a:r>
          </a:p>
        </p:txBody>
      </p:sp>
    </p:spTree>
    <p:extLst>
      <p:ext uri="{BB962C8B-B14F-4D97-AF65-F5344CB8AC3E}">
        <p14:creationId xmlns:p14="http://schemas.microsoft.com/office/powerpoint/2010/main" val="98245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713592" y="-1"/>
            <a:ext cx="6453173" cy="4345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667000" y="4303455"/>
            <a:ext cx="6317729" cy="2554545"/>
          </a:xfrm>
          <a:prstGeom prst="rect">
            <a:avLst/>
          </a:prstGeom>
        </p:spPr>
        <p:txBody>
          <a:bodyPr wrap="square">
            <a:spAutoFit/>
          </a:bodyPr>
          <a:lstStyle/>
          <a:p>
            <a:pPr algn="ct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ấy</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n</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hân có mấy người nói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về Đền Thờ được trang hoàng bằng những viên đá đẹp</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 và những đồ dâng cúng, </a:t>
            </a: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Đức Giê-su bảo:</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118658"/>
            <a:ext cx="2713592" cy="6370975"/>
          </a:xfrm>
          <a:prstGeom prst="rect">
            <a:avLst/>
          </a:prstGeom>
        </p:spPr>
        <p:txBody>
          <a:bodyPr wrap="square">
            <a:spAutoFit/>
          </a:bodyPr>
          <a:lstStyle/>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When some were talking about the Temple, remarking how it was adorned with fine stonework and votive offerings, Jesus said, </a:t>
            </a:r>
          </a:p>
        </p:txBody>
      </p:sp>
    </p:spTree>
    <p:extLst>
      <p:ext uri="{BB962C8B-B14F-4D97-AF65-F5344CB8AC3E}">
        <p14:creationId xmlns:p14="http://schemas.microsoft.com/office/powerpoint/2010/main" val="1757147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16188" y="4149566"/>
            <a:ext cx="5930043" cy="2708434"/>
          </a:xfrm>
          <a:prstGeom prst="rect">
            <a:avLst/>
          </a:prstGeom>
        </p:spPr>
        <p:txBody>
          <a:bodyPr wrap="square">
            <a:spAutoFit/>
          </a:bodyPr>
          <a:lstStyle/>
          <a:p>
            <a:pPr algn="ctr"/>
            <a:r>
              <a:rPr lang="vi-VN" dirty="0"/>
              <a:t> </a:t>
            </a: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"Những gì anh em </a:t>
            </a:r>
            <a:endParaRPr lang="en-US"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đang chiêm ngưỡng đó </a:t>
            </a:r>
            <a:endParaRPr lang="en-US"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sẽ có ngày bị tàn phá hết, không còn tảng đá nào </a:t>
            </a:r>
            <a:endParaRPr lang="en-US"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trên tảng đá nào."</a:t>
            </a:r>
            <a:endParaRPr lang="en-AU"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45076" y="116632"/>
            <a:ext cx="3002924" cy="5847755"/>
          </a:xfrm>
          <a:prstGeom prst="rect">
            <a:avLst/>
          </a:prstGeom>
        </p:spPr>
        <p:txBody>
          <a:bodyPr wrap="square">
            <a:spAutoFit/>
          </a:bodyPr>
          <a:lstStyle/>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 ‘All these things you are staring at now – the time will come when not a single stone will be left on another: everything will be destroyed.’</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4963"/>
            <a:ext cx="6019800" cy="4020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9482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43806" y="4114800"/>
            <a:ext cx="6286549" cy="2185214"/>
          </a:xfrm>
          <a:prstGeom prst="rect">
            <a:avLst/>
          </a:prstGeom>
        </p:spPr>
        <p:txBody>
          <a:bodyPr wrap="square">
            <a:spAutoFit/>
          </a:bodyPr>
          <a:lstStyle/>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Họ hỏi Người: "Thưa Thầy, </a:t>
            </a:r>
            <a:endParaRPr lang="en-US"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vậy bao giờ các sự việc đó </a:t>
            </a:r>
            <a:endParaRPr lang="en-US"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sẽ xảy ra, và khi sắp xảy ra, </a:t>
            </a:r>
            <a:endParaRPr lang="en-US"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thì có điềm gì báo trước? "</a:t>
            </a:r>
            <a:endParaRPr lang="en-AU"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3645" y="119852"/>
            <a:ext cx="3011435" cy="6370975"/>
          </a:xfrm>
          <a:prstGeom prst="rect">
            <a:avLst/>
          </a:prstGeom>
        </p:spPr>
        <p:txBody>
          <a:bodyPr wrap="square">
            <a:spAutoFit/>
          </a:bodyPr>
          <a:lstStyle/>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And they put to him this question: ‘Master,’ they said, ‘when will this happen, then, and what sign will there be that this is about to take place?’</a:t>
            </a:r>
          </a:p>
        </p:txBody>
      </p:sp>
      <p:pic>
        <p:nvPicPr>
          <p:cNvPr id="3075"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124200" y="0"/>
            <a:ext cx="6055102" cy="4059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4670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0"/>
            <a:ext cx="9067800" cy="2708434"/>
          </a:xfrm>
          <a:prstGeom prst="rect">
            <a:avLst/>
          </a:prstGeom>
        </p:spPr>
        <p:txBody>
          <a:bodyPr wrap="square">
            <a:spAutoFit/>
          </a:bodyPr>
          <a:lstStyle/>
          <a:p>
            <a:pPr algn="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Đức Giê-su đáp: </a:t>
            </a:r>
            <a:endParaRPr lang="en-US"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"Anh em hãy coi chừng kẻo bị lừa gạt, </a:t>
            </a:r>
            <a:endParaRPr lang="en-US"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vì sẽ có nhiều người mạo danh Thầy </a:t>
            </a:r>
            <a:endParaRPr lang="en-US"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đến nói rằng: "Chính ta đây", và: </a:t>
            </a:r>
            <a:r>
              <a:rPr lang="en-US" sz="3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"Thời kỳ đã đến gần";</a:t>
            </a:r>
            <a:r>
              <a:rPr lang="en-US" sz="3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anh em chớ có theo họ.</a:t>
            </a:r>
            <a:endParaRPr lang="en-AU"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34810"/>
            <a:ext cx="4343400" cy="4278094"/>
          </a:xfrm>
          <a:prstGeom prst="rect">
            <a:avLst/>
          </a:prstGeom>
        </p:spPr>
        <p:txBody>
          <a:bodyPr wrap="square">
            <a:spAutoFit/>
          </a:bodyPr>
          <a:lstStyle/>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‘Take care not to be deceived,’ he said, ‘because many will come using my name and saying, “I am he” and, “The time is near at hand.” Refuse to join them. </a:t>
            </a:r>
          </a:p>
        </p:txBody>
      </p:sp>
      <p:pic>
        <p:nvPicPr>
          <p:cNvPr id="4101" name="Picture 5"/>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343400" y="-14683"/>
            <a:ext cx="4800600" cy="3215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1836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4128112"/>
            <a:ext cx="6288823" cy="2708434"/>
          </a:xfrm>
          <a:prstGeom prst="rect">
            <a:avLst/>
          </a:prstGeom>
        </p:spPr>
        <p:txBody>
          <a:bodyPr wrap="square">
            <a:spAutoFit/>
          </a:bodyPr>
          <a:lstStyle/>
          <a:p>
            <a:pPr algn="ctr"/>
            <a:r>
              <a:rPr lang="vi-VN" dirty="0"/>
              <a:t> </a:t>
            </a: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Khi anh em nghe có </a:t>
            </a:r>
            <a:r>
              <a:rPr lang="en-US" sz="3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chiến tranh, loạn lạc, thì đừng sợ hãi. Vì những việc đó phải xảy ra trước, nhưng chưa</a:t>
            </a:r>
            <a:r>
              <a:rPr lang="en-US" sz="3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 phải là chung cục ngay đâu".</a:t>
            </a:r>
            <a:endParaRPr lang="en-AU"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96592" y="116632"/>
            <a:ext cx="2459183" cy="6370975"/>
          </a:xfrm>
          <a:prstGeom prst="rect">
            <a:avLst/>
          </a:prstGeom>
        </p:spPr>
        <p:txBody>
          <a:bodyPr wrap="square">
            <a:spAutoFit/>
          </a:bodyPr>
          <a:lstStyle/>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And when you hear of wars and revolutions, do not be frightened, for this is something that must happen but the end is not soon.’ </a:t>
            </a:r>
          </a:p>
        </p:txBody>
      </p:sp>
      <p:pic>
        <p:nvPicPr>
          <p:cNvPr id="5123"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60014" y="0"/>
            <a:ext cx="6183987" cy="412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5728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8200" y="4077072"/>
            <a:ext cx="4316288" cy="2185214"/>
          </a:xfrm>
          <a:prstGeom prst="rect">
            <a:avLst/>
          </a:prstGeom>
        </p:spPr>
        <p:txBody>
          <a:bodyPr wrap="square">
            <a:spAutoFit/>
          </a:bodyPr>
          <a:lstStyle/>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Rồi Người nói tiếp: "Dân này sẽ nổi dậy chống dân kia, nước này chống nước nọ.</a:t>
            </a:r>
            <a:endParaRPr lang="en-AU"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 y="188640"/>
            <a:ext cx="3501124" cy="3231654"/>
          </a:xfrm>
          <a:prstGeom prst="rect">
            <a:avLst/>
          </a:prstGeom>
        </p:spPr>
        <p:txBody>
          <a:bodyPr wrap="square">
            <a:spAutoFit/>
          </a:bodyPr>
          <a:lstStyle/>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Then he said to them, ‘Nation will fight against nation, and kingdom against kingdom.</a:t>
            </a:r>
          </a:p>
        </p:txBody>
      </p:sp>
      <p:pic>
        <p:nvPicPr>
          <p:cNvPr id="6147"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501125" y="-2614"/>
            <a:ext cx="5644730" cy="3773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descr="https://pbs.twimg.com/media/CB3vjM8WMAEDK-o.jpg:l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56083"/>
            <a:ext cx="4499992" cy="3201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56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9394" y="3552961"/>
            <a:ext cx="5530213" cy="3231654"/>
          </a:xfrm>
          <a:prstGeom prst="rect">
            <a:avLst/>
          </a:prstGeom>
        </p:spPr>
        <p:txBody>
          <a:bodyPr wrap="square">
            <a:spAutoFit/>
          </a:bodyPr>
          <a:lstStyle/>
          <a:p>
            <a:pPr algn="ct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Sẽ có những trận động đất lớn, và nhiều nơi sẽ có ôn dịch và đói kém; sẽ có những hiện tượng kinh khủng và điềm lạ lớn </a:t>
            </a:r>
            <a:r>
              <a:rPr lang="en-US" sz="3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400" dirty="0">
                <a:solidFill>
                  <a:schemeClr val="bg1"/>
                </a:solidFill>
                <a:latin typeface="Tahoma" panose="020B0604030504040204" pitchFamily="34" charset="0"/>
                <a:ea typeface="Tahoma" panose="020B0604030504040204" pitchFamily="34" charset="0"/>
                <a:cs typeface="Tahoma" panose="020B0604030504040204" pitchFamily="34" charset="0"/>
              </a:rPr>
              <a:t>lao từ trời xuất hiện.</a:t>
            </a:r>
            <a:endParaRPr lang="en-AU" sz="3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64393" y="39477"/>
            <a:ext cx="3898007" cy="4278094"/>
          </a:xfrm>
          <a:prstGeom prst="rect">
            <a:avLst/>
          </a:prstGeom>
        </p:spPr>
        <p:txBody>
          <a:bodyPr wrap="square">
            <a:spAutoFit/>
          </a:bodyPr>
          <a:lstStyle/>
          <a:p>
            <a:pPr algn="ctr"/>
            <a:r>
              <a:rPr lang="en-AU" sz="3400" dirty="0">
                <a:solidFill>
                  <a:srgbClr val="FFFF00"/>
                </a:solidFill>
                <a:latin typeface="Tahoma" panose="020B0604030504040204" pitchFamily="34" charset="0"/>
                <a:ea typeface="Tahoma" panose="020B0604030504040204" pitchFamily="34" charset="0"/>
                <a:cs typeface="Tahoma" panose="020B0604030504040204" pitchFamily="34" charset="0"/>
              </a:rPr>
              <a:t>There will be great earthquakes and plagues and famines here and there; there will be fearful sights and great signs from heaven.</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0"/>
            <a:ext cx="5181600" cy="3481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descr="https://s-media-cache-ak0.pinimg.com/736x/02/48/d0/0248d0a278215916ddeb7b3d9297114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191000"/>
            <a:ext cx="3597761" cy="2698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9917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TotalTime>
  <Words>844</Words>
  <Application>Microsoft Office PowerPoint</Application>
  <PresentationFormat>On-screen Show (4:3)</PresentationFormat>
  <Paragraphs>76</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An Dang</cp:lastModifiedBy>
  <cp:revision>19</cp:revision>
  <dcterms:created xsi:type="dcterms:W3CDTF">2019-06-01T23:20:48Z</dcterms:created>
  <dcterms:modified xsi:type="dcterms:W3CDTF">2019-11-13T01:33:19Z</dcterms:modified>
</cp:coreProperties>
</file>